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12" d="100"/>
          <a:sy n="112" d="100"/>
        </p:scale>
        <p:origin x="81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a:t>
            </a:r>
            <a:r>
              <a:rPr lang="en-US" dirty="0" smtClean="0">
                <a:solidFill>
                  <a:schemeClr val="bg2"/>
                </a:solidFill>
                <a:latin typeface="Abadi"/>
                <a:ea typeface="SF Pro" pitchFamily="2" charset="0"/>
                <a:cs typeface="SF Pro" pitchFamily="2" charset="0"/>
              </a:rPr>
              <a:t>Jared Price</a:t>
            </a:r>
            <a:r>
              <a:rPr lang="en-US" dirty="0" smtClean="0">
                <a:solidFill>
                  <a:schemeClr val="bg2"/>
                </a:solidFill>
                <a:latin typeface="Abadi"/>
                <a:ea typeface="SF Pro" pitchFamily="2" charset="0"/>
                <a:cs typeface="SF Pro" pitchFamily="2" charset="0"/>
              </a:rPr>
              <a:t>&gt;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a:t>
            </a:r>
            <a:r>
              <a:rPr lang="en-US" dirty="0" smtClean="0">
                <a:solidFill>
                  <a:schemeClr val="bg2"/>
                </a:solidFill>
                <a:latin typeface="Abadi" panose="020B0604020104020204" pitchFamily="34" charset="0"/>
                <a:ea typeface="SF Pro" pitchFamily="2" charset="0"/>
                <a:cs typeface="SF Pro" pitchFamily="2" charset="0"/>
              </a:rPr>
              <a:t>3/28/2024</a:t>
            </a:r>
            <a:r>
              <a:rPr lang="en-US" dirty="0" smtClean="0">
                <a:solidFill>
                  <a:schemeClr val="bg2"/>
                </a:solidFill>
                <a:latin typeface="Abadi" panose="020B0604020104020204" pitchFamily="34" charset="0"/>
                <a:ea typeface="SF Pro" pitchFamily="2" charset="0"/>
                <a:cs typeface="SF Pro" pitchFamily="2" charset="0"/>
              </a:rPr>
              <a:t>&gt;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0385" y="1360930"/>
            <a:ext cx="6020533" cy="1292329"/>
          </a:xfrm>
          <a:prstGeom prst="rect">
            <a:avLst/>
          </a:prstGeom>
        </p:spPr>
        <p:txBody>
          <a:bodyPr/>
          <a:lstStyle/>
          <a:p>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https</a:t>
            </a:r>
            <a:r>
              <a:rPr lang="en-US" sz="2200" dirty="0">
                <a:solidFill>
                  <a:schemeClr val="accent3">
                    <a:lumMod val="25000"/>
                  </a:schemeClr>
                </a:solidFill>
                <a:latin typeface="Times New Roman" panose="02020603050405020304" pitchFamily="18" charset="0"/>
                <a:cs typeface="Times New Roman" panose="02020603050405020304" pitchFamily="18" charset="0"/>
              </a:rPr>
              <a:t>://github.com/puk82/IBM-Applied-Data-Science-Capstone-Project/blob/main/Week_1_Data_Wrangling_Lab.ipynb</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3"/>
          <a:stretch>
            <a:fillRect/>
          </a:stretch>
        </p:blipFill>
        <p:spPr>
          <a:xfrm>
            <a:off x="3386653" y="2843278"/>
            <a:ext cx="7367923" cy="338311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5335" y="1405900"/>
            <a:ext cx="4686409" cy="4740067"/>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Visualizations were made to compare factors such as Launch Site vs Payload Mass, Class vs Orbit, Flight Number vs Orbit, Payload Mass vs Orbit, Flight Number vs Launch Site, and Success Rate per Year.</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https://github.com/puk82/IBM-Applied-Data-Science-Capstone-Project/blob/main/Week_2_Visualization_EDA_Lab.ipynb</a:t>
            </a:r>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3"/>
          <a:stretch>
            <a:fillRect/>
          </a:stretch>
        </p:blipFill>
        <p:spPr>
          <a:xfrm>
            <a:off x="8383505" y="0"/>
            <a:ext cx="3405734" cy="3298859"/>
          </a:xfrm>
          <a:prstGeom prst="rect">
            <a:avLst/>
          </a:prstGeom>
        </p:spPr>
      </p:pic>
      <p:pic>
        <p:nvPicPr>
          <p:cNvPr id="6" name="Picture 5"/>
          <p:cNvPicPr>
            <a:picLocks noChangeAspect="1"/>
          </p:cNvPicPr>
          <p:nvPr/>
        </p:nvPicPr>
        <p:blipFill>
          <a:blip r:embed="rId4"/>
          <a:stretch>
            <a:fillRect/>
          </a:stretch>
        </p:blipFill>
        <p:spPr>
          <a:xfrm>
            <a:off x="6905950" y="3397165"/>
            <a:ext cx="5055190" cy="339467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4852" y="1244184"/>
            <a:ext cx="8184629" cy="5381468"/>
          </a:xfrm>
          <a:prstGeom prst="rect">
            <a:avLst/>
          </a:prstGeom>
        </p:spPr>
        <p:txBody>
          <a:bodyPr lIns="91440" tIns="45720" rIns="91440" bIns="45720" anchor="t"/>
          <a:lstStyle/>
          <a:p>
            <a:pPr>
              <a:lnSpc>
                <a:spcPct val="100000"/>
              </a:lnSpc>
              <a:spcBef>
                <a:spcPts val="1400"/>
              </a:spcBef>
            </a:pPr>
            <a:r>
              <a:rPr lang="en-US" sz="2000" dirty="0" smtClean="0">
                <a:solidFill>
                  <a:schemeClr val="accent3">
                    <a:lumMod val="25000"/>
                  </a:schemeClr>
                </a:solidFill>
                <a:latin typeface="Times New Roman" panose="02020603050405020304" pitchFamily="18" charset="0"/>
                <a:cs typeface="Times New Roman" panose="02020603050405020304" pitchFamily="18" charset="0"/>
              </a:rPr>
              <a:t>SQL queries performed include:</a:t>
            </a:r>
          </a:p>
          <a:p>
            <a:pPr lvl="1">
              <a:lnSpc>
                <a:spcPct val="10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Names of unique launch sites</a:t>
            </a:r>
          </a:p>
          <a:p>
            <a:pPr marL="640080" lvl="1">
              <a:lnSpc>
                <a:spcPct val="100000"/>
              </a:lnSpc>
              <a:spcBef>
                <a:spcPts val="6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5 records where launch sites begin with ‘CCA’</a:t>
            </a:r>
          </a:p>
          <a:p>
            <a:pPr lvl="1">
              <a:lnSpc>
                <a:spcPct val="10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Total payload mass of boosters launched by NASA(CRS)</a:t>
            </a:r>
          </a:p>
          <a:p>
            <a:pPr lvl="1">
              <a:lnSpc>
                <a:spcPct val="10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Average payload mass by booster</a:t>
            </a:r>
          </a:p>
          <a:p>
            <a:pPr lvl="1">
              <a:lnSpc>
                <a:spcPct val="10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Date of first successful landing outcome in ground pad</a:t>
            </a:r>
          </a:p>
          <a:p>
            <a:pPr lvl="1">
              <a:lnSpc>
                <a:spcPct val="10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Names of boosters with success in drone ship, and mass between 4000-6000 KG</a:t>
            </a:r>
          </a:p>
          <a:p>
            <a:pPr lvl="1">
              <a:lnSpc>
                <a:spcPct val="10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Total number of successful and failure mission outcomes</a:t>
            </a:r>
          </a:p>
          <a:p>
            <a:pPr lvl="1">
              <a:lnSpc>
                <a:spcPct val="10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Names of booster versions that have carried the max payload</a:t>
            </a:r>
          </a:p>
          <a:p>
            <a:pPr lvl="1">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M</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onth </a:t>
            </a:r>
            <a:r>
              <a:rPr lang="en-US" sz="1600" dirty="0">
                <a:solidFill>
                  <a:schemeClr val="accent3">
                    <a:lumMod val="25000"/>
                  </a:schemeClr>
                </a:solidFill>
                <a:latin typeface="Times New Roman" panose="02020603050405020304" pitchFamily="18" charset="0"/>
                <a:cs typeface="Times New Roman" panose="02020603050405020304" pitchFamily="18" charset="0"/>
              </a:rPr>
              <a:t>names, failure </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landing outcomes </a:t>
            </a:r>
            <a:r>
              <a:rPr lang="en-US" sz="1600" dirty="0">
                <a:solidFill>
                  <a:schemeClr val="accent3">
                    <a:lumMod val="25000"/>
                  </a:schemeClr>
                </a:solidFill>
                <a:latin typeface="Times New Roman" panose="02020603050405020304" pitchFamily="18" charset="0"/>
                <a:cs typeface="Times New Roman" panose="02020603050405020304" pitchFamily="18" charset="0"/>
              </a:rPr>
              <a:t>in drone </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ships ,booster </a:t>
            </a:r>
            <a:r>
              <a:rPr lang="en-US" sz="1600" dirty="0">
                <a:solidFill>
                  <a:schemeClr val="accent3">
                    <a:lumMod val="25000"/>
                  </a:schemeClr>
                </a:solidFill>
                <a:latin typeface="Times New Roman" panose="02020603050405020304" pitchFamily="18" charset="0"/>
                <a:cs typeface="Times New Roman" panose="02020603050405020304" pitchFamily="18" charset="0"/>
              </a:rPr>
              <a:t>versions, </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and launch sites </a:t>
            </a:r>
            <a:r>
              <a:rPr lang="en-US" sz="1600" dirty="0">
                <a:solidFill>
                  <a:schemeClr val="accent3">
                    <a:lumMod val="25000"/>
                  </a:schemeClr>
                </a:solidFill>
                <a:latin typeface="Times New Roman" panose="02020603050405020304" pitchFamily="18" charset="0"/>
                <a:cs typeface="Times New Roman" panose="02020603050405020304" pitchFamily="18" charset="0"/>
              </a:rPr>
              <a:t>for the months in year </a:t>
            </a: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2015</a:t>
            </a:r>
          </a:p>
          <a:p>
            <a:pPr lvl="1">
              <a:lnSpc>
                <a:spcPct val="100000"/>
              </a:lnSpc>
              <a:spcBef>
                <a:spcPts val="1400"/>
              </a:spcBef>
            </a:pPr>
            <a:r>
              <a:rPr lang="en-US" sz="1600" dirty="0" smtClean="0">
                <a:solidFill>
                  <a:schemeClr val="accent3">
                    <a:lumMod val="25000"/>
                  </a:schemeClr>
                </a:solidFill>
                <a:latin typeface="Times New Roman" panose="02020603050405020304" pitchFamily="18" charset="0"/>
                <a:cs typeface="Times New Roman" panose="02020603050405020304" pitchFamily="18" charset="0"/>
              </a:rPr>
              <a:t>The count of landing outcomes between 2010-06-04 and 2017-03-20 in descending order</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p:cNvSpPr txBox="1"/>
          <p:nvPr/>
        </p:nvSpPr>
        <p:spPr>
          <a:xfrm>
            <a:off x="8274569" y="1499015"/>
            <a:ext cx="3372788"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https://github.com/puk82/IBM-Applied-Data-Science-Capstone-Project/blob/main/Week_2_SQL_EDA_Lab.ipynb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Launch sites were marked on the map with markers, circles, and lines to mark the success or failure of the launches for each site on a folium map. </a:t>
            </a:r>
          </a:p>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Launch outcomes were also assigned.</a:t>
            </a:r>
          </a:p>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These markers enabled identification of launch sites with high and low success rates, thus finding the optimal launch sites. </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endParaRPr lang="en-US"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https</a:t>
            </a:r>
            <a:r>
              <a:rPr lang="en-US" sz="2000" dirty="0">
                <a:latin typeface="Times New Roman" panose="02020603050405020304" pitchFamily="18" charset="0"/>
                <a:cs typeface="Times New Roman" panose="02020603050405020304" pitchFamily="18" charset="0"/>
              </a:rPr>
              <a:t>://github.com/puk82/IBM-Applied-Data-Science-Capstone-Project/blob/main/Week_3_Folium_Interactive_Visual_Analytics_Lab.ipynb</a:t>
            </a:r>
            <a:endParaRPr lang="en-US" sz="20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We used </a:t>
            </a:r>
            <a:r>
              <a:rPr lang="en-US" sz="2200" dirty="0" err="1" smtClean="0">
                <a:solidFill>
                  <a:schemeClr val="accent3">
                    <a:lumMod val="25000"/>
                  </a:schemeClr>
                </a:solidFill>
                <a:latin typeface="Times New Roman" panose="02020603050405020304" pitchFamily="18" charset="0"/>
                <a:cs typeface="Times New Roman" panose="02020603050405020304" pitchFamily="18" charset="0"/>
              </a:rPr>
              <a:t>Plotly</a:t>
            </a: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 Dash to build an interactive dashboard displaying statistics such as total successes per site, total launches, payload mass vs. outcome, and different booster versions. </a:t>
            </a:r>
          </a:p>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This interactive dashboard illustrates these statistics in a user-friendly manner for anyone to observe easily.</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https://github.com/puk82/IBM-Applied-Data-Science-Capstone-Project/blob/main/Week_3_Plotly_Interactive_Dash.py</a:t>
            </a:r>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31774" cy="4199948"/>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Data was loaded with </a:t>
            </a:r>
            <a:r>
              <a:rPr lang="en-US" sz="2200" dirty="0" err="1" smtClean="0">
                <a:solidFill>
                  <a:schemeClr val="accent3">
                    <a:lumMod val="25000"/>
                  </a:schemeClr>
                </a:solidFill>
                <a:latin typeface="Times New Roman" panose="02020603050405020304" pitchFamily="18" charset="0"/>
                <a:cs typeface="Times New Roman" panose="02020603050405020304" pitchFamily="18" charset="0"/>
              </a:rPr>
              <a:t>numpy</a:t>
            </a: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 &amp; pandas to be transformed and split.</a:t>
            </a:r>
          </a:p>
          <a:p>
            <a:pPr>
              <a:lnSpc>
                <a:spcPct val="100000"/>
              </a:lnSpc>
              <a:spcBef>
                <a:spcPts val="1400"/>
              </a:spcBef>
            </a:pPr>
            <a:r>
              <a:rPr lang="en-US" sz="2200" dirty="0" err="1" smtClean="0">
                <a:solidFill>
                  <a:schemeClr val="accent3">
                    <a:lumMod val="25000"/>
                  </a:schemeClr>
                </a:solidFill>
                <a:latin typeface="Times New Roman" panose="02020603050405020304" pitchFamily="18" charset="0"/>
                <a:cs typeface="Times New Roman" panose="02020603050405020304" pitchFamily="18" charset="0"/>
              </a:rPr>
              <a:t>GridSearchCV</a:t>
            </a: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 was used to tune </a:t>
            </a:r>
            <a:r>
              <a:rPr lang="en-US" sz="2200" dirty="0" err="1" smtClean="0">
                <a:solidFill>
                  <a:schemeClr val="accent3">
                    <a:lumMod val="25000"/>
                  </a:schemeClr>
                </a:solidFill>
                <a:latin typeface="Times New Roman" panose="02020603050405020304" pitchFamily="18" charset="0"/>
                <a:cs typeface="Times New Roman" panose="02020603050405020304" pitchFamily="18" charset="0"/>
              </a:rPr>
              <a:t>hyperparameters</a:t>
            </a: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 and accuracy was used to improve the model in order to find best performing classification model.</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https</a:t>
            </a:r>
            <a:r>
              <a:rPr lang="en-US" sz="2200" dirty="0">
                <a:solidFill>
                  <a:schemeClr val="accent3">
                    <a:lumMod val="25000"/>
                  </a:schemeClr>
                </a:solidFill>
                <a:latin typeface="Times New Roman" panose="02020603050405020304" pitchFamily="18" charset="0"/>
                <a:cs typeface="Times New Roman" panose="02020603050405020304" pitchFamily="18" charset="0"/>
              </a:rPr>
              <a:t>://github.com/puk82/IBM-Applied-Data-Science-Capstone-Project/blob/main/Week_4_Machine_Learning_Prediction_Lab.ipynb</a:t>
            </a:r>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p:cNvPicPr>
            <a:picLocks noChangeAspect="1"/>
          </p:cNvPicPr>
          <p:nvPr/>
        </p:nvPicPr>
        <p:blipFill>
          <a:blip r:embed="rId3"/>
          <a:stretch>
            <a:fillRect/>
          </a:stretch>
        </p:blipFill>
        <p:spPr>
          <a:xfrm>
            <a:off x="5694436" y="1525299"/>
            <a:ext cx="5591175" cy="48006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81773" cy="2974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For best results in prediction accuracy, SVM, KNN and logistic regression models should be used. </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Heavier payloads fail more often than lighter payloads.</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According to yearly analysis, success rates are regularly improving over time.</a:t>
            </a:r>
          </a:p>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The most successful Launch Site is KSC LC 39A.</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pPr marL="457200" lvl="1" indent="0">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1705131"/>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There are far more launches from CCAFS SLC 40 than the other two sites. </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027811" y="1468438"/>
            <a:ext cx="4581525" cy="44005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5415" y="1578192"/>
            <a:ext cx="3433086" cy="167467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Lighter payloads tend to succeed more often. </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3760861" y="1578192"/>
            <a:ext cx="7524750" cy="46482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2827090"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Executive Summary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Introduction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Methodology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Results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Conclusion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2473" y="1557458"/>
            <a:ext cx="3550097" cy="139560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Highest success rates include ES-L1, GEO, HEO, and SSO.</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084711" y="1349592"/>
            <a:ext cx="7200900" cy="4876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1484" y="1488115"/>
            <a:ext cx="3765919" cy="2514259"/>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LEO, ISS, PO and GTO orbit types correspond to older launches, whereas the more recent launches tend to be VLEO orbit types.</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123722" y="1501992"/>
            <a:ext cx="7334250" cy="47244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0365" y="1487774"/>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Certain orbit types correspond strongly with certain payload mass ranges, such as ISS between 2000-4000 and GTO between 2000-8000.</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483230" y="1129723"/>
            <a:ext cx="7362825" cy="48958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Success rates seem to be largely increasing per year with some exceptions in 2018 and 2020.</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5661194" y="1455972"/>
            <a:ext cx="5796778" cy="442537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25859" cy="139726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rPr>
              <a:t>Four different unique launch sites.</a:t>
            </a: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7647481" y="2098975"/>
            <a:ext cx="2725711" cy="38046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Find 5 records </a:t>
            </a:r>
            <a:r>
              <a:rPr lang="en-US" sz="2200" dirty="0" smtClean="0">
                <a:solidFill>
                  <a:schemeClr val="accent3">
                    <a:lumMod val="25000"/>
                  </a:schemeClr>
                </a:solidFill>
              </a:rPr>
              <a:t>between 2010 and 2013where </a:t>
            </a:r>
            <a:r>
              <a:rPr lang="en-US" sz="2200" dirty="0">
                <a:solidFill>
                  <a:schemeClr val="accent3">
                    <a:lumMod val="25000"/>
                  </a:schemeClr>
                </a:solidFill>
              </a:rPr>
              <a:t>launch sites begin with `CCA</a:t>
            </a:r>
            <a:r>
              <a:rPr lang="en-US" sz="2200" dirty="0" smtClean="0">
                <a:solidFill>
                  <a:schemeClr val="accent3">
                    <a:lumMod val="25000"/>
                  </a:schemeClr>
                </a:solidFill>
              </a:rPr>
              <a:t>`</a:t>
            </a: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1589320" y="2788660"/>
            <a:ext cx="8106968" cy="38566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Calculate the total payload carried by boosters from </a:t>
            </a:r>
            <a:r>
              <a:rPr lang="en-US" sz="2200" dirty="0" smtClean="0">
                <a:solidFill>
                  <a:schemeClr val="accent3">
                    <a:lumMod val="25000"/>
                  </a:schemeClr>
                </a:solidFill>
              </a:rPr>
              <a:t>NASA</a:t>
            </a: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2713749" y="3436885"/>
            <a:ext cx="5858110" cy="17047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Calculate the average payload mass carried by booster version F9 </a:t>
            </a:r>
            <a:r>
              <a:rPr lang="en-US" sz="2200" dirty="0" smtClean="0">
                <a:solidFill>
                  <a:schemeClr val="accent3">
                    <a:lumMod val="25000"/>
                  </a:schemeClr>
                </a:solidFill>
              </a:rPr>
              <a:t>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1545704" y="3582025"/>
            <a:ext cx="5019988" cy="15793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Find the dates of the first successful landing outcome on ground </a:t>
            </a:r>
            <a:r>
              <a:rPr lang="en-US" sz="2200" dirty="0" smtClean="0">
                <a:solidFill>
                  <a:schemeClr val="accent3">
                    <a:lumMod val="25000"/>
                  </a:schemeClr>
                </a:solidFill>
              </a:rPr>
              <a:t>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3225929" y="3361232"/>
            <a:ext cx="2858323" cy="19302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127433" cy="41999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List the names of boosters which have successfully landed on drone ship and had payload mass greater than 4000 but less than 6000</a:t>
            </a:r>
          </a:p>
          <a:p>
            <a:pPr marL="0" indent="0">
              <a:lnSpc>
                <a:spcPct val="100000"/>
              </a:lnSpc>
              <a:spcBef>
                <a:spcPts val="1400"/>
              </a:spcBef>
              <a:buNone/>
            </a:pPr>
            <a:endParaRPr lang="en-US" sz="2200" dirty="0">
              <a:solidFill>
                <a:schemeClr val="accent3">
                  <a:lumMod val="25000"/>
                </a:schemeClr>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7140649" y="1501381"/>
            <a:ext cx="1289310" cy="508426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0768"/>
            <a:ext cx="6297362" cy="510991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Summary of </a:t>
            </a: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methodologies</a:t>
            </a:r>
          </a:p>
          <a:p>
            <a:pPr lvl="1">
              <a:lnSpc>
                <a:spcPct val="100000"/>
              </a:lnSpc>
              <a:spcBef>
                <a:spcPts val="1400"/>
              </a:spcBef>
              <a:buFontTx/>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Data Collection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via </a:t>
            </a:r>
            <a:r>
              <a:rPr lang="en-US" sz="1800" dirty="0" err="1" smtClean="0">
                <a:solidFill>
                  <a:schemeClr val="accent3">
                    <a:lumMod val="25000"/>
                  </a:schemeClr>
                </a:solidFill>
                <a:latin typeface="Times New Roman" panose="02020603050405020304" pitchFamily="18" charset="0"/>
                <a:cs typeface="Times New Roman" panose="02020603050405020304" pitchFamily="18" charset="0"/>
              </a:rPr>
              <a:t>SpaceX</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 API</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lvl="1">
              <a:lnSpc>
                <a:spcPct val="100000"/>
              </a:lnSpc>
              <a:spcBef>
                <a:spcPts val="1400"/>
              </a:spcBef>
              <a:buFontTx/>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Data Collection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via </a:t>
            </a:r>
            <a:r>
              <a:rPr lang="en-US" sz="1800" dirty="0">
                <a:solidFill>
                  <a:schemeClr val="accent3">
                    <a:lumMod val="25000"/>
                  </a:schemeClr>
                </a:solidFill>
                <a:latin typeface="Times New Roman" panose="02020603050405020304" pitchFamily="18" charset="0"/>
                <a:cs typeface="Times New Roman" panose="02020603050405020304" pitchFamily="18" charset="0"/>
              </a:rPr>
              <a:t>Web Scraping</a:t>
            </a:r>
          </a:p>
          <a:p>
            <a:pPr lvl="1">
              <a:lnSpc>
                <a:spcPct val="100000"/>
              </a:lnSpc>
              <a:spcBef>
                <a:spcPts val="1400"/>
              </a:spcBef>
              <a:buFontTx/>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Data Wrangling</a:t>
            </a:r>
          </a:p>
          <a:p>
            <a:pPr lvl="1">
              <a:lnSpc>
                <a:spcPct val="100000"/>
              </a:lnSpc>
              <a:spcBef>
                <a:spcPts val="1400"/>
              </a:spcBef>
              <a:buFontTx/>
              <a:buChar char="-"/>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SQL Exploratory </a:t>
            </a:r>
            <a:r>
              <a:rPr lang="en-US" sz="1800" dirty="0">
                <a:solidFill>
                  <a:schemeClr val="accent3">
                    <a:lumMod val="25000"/>
                  </a:schemeClr>
                </a:solidFill>
                <a:latin typeface="Times New Roman" panose="02020603050405020304" pitchFamily="18" charset="0"/>
                <a:cs typeface="Times New Roman" panose="02020603050405020304" pitchFamily="18" charset="0"/>
              </a:rPr>
              <a:t>Data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Analysis (EDA)</a:t>
            </a:r>
          </a:p>
          <a:p>
            <a:pPr lvl="1">
              <a:lnSpc>
                <a:spcPct val="100000"/>
              </a:lnSpc>
              <a:spcBef>
                <a:spcPts val="1400"/>
              </a:spcBef>
              <a:buFontTx/>
              <a:buChar char="-"/>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EDA with </a:t>
            </a:r>
            <a:r>
              <a:rPr lang="en-US" sz="1800" dirty="0">
                <a:solidFill>
                  <a:schemeClr val="accent3">
                    <a:lumMod val="25000"/>
                  </a:schemeClr>
                </a:solidFill>
                <a:latin typeface="Times New Roman" panose="02020603050405020304" pitchFamily="18" charset="0"/>
                <a:cs typeface="Times New Roman" panose="02020603050405020304" pitchFamily="18" charset="0"/>
              </a:rPr>
              <a:t>Visualization</a:t>
            </a:r>
          </a:p>
          <a:p>
            <a:pPr lvl="1">
              <a:lnSpc>
                <a:spcPct val="100000"/>
              </a:lnSpc>
              <a:spcBef>
                <a:spcPts val="1400"/>
              </a:spcBef>
              <a:buFontTx/>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Times New Roman" panose="02020603050405020304" pitchFamily="18" charset="0"/>
                <a:cs typeface="Times New Roman" panose="02020603050405020304" pitchFamily="18" charset="0"/>
              </a:rPr>
              <a:t>Machine Learning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Prediction</a:t>
            </a:r>
            <a:endParaRPr lang="en-US" sz="2200" dirty="0" smtClean="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Summary </a:t>
            </a:r>
            <a:r>
              <a:rPr lang="en-US" sz="2200" dirty="0">
                <a:solidFill>
                  <a:schemeClr val="accent3">
                    <a:lumMod val="25000"/>
                  </a:schemeClr>
                </a:solidFill>
                <a:latin typeface="Times New Roman" panose="02020603050405020304" pitchFamily="18" charset="0"/>
                <a:cs typeface="Times New Roman" panose="02020603050405020304" pitchFamily="18" charset="0"/>
              </a:rPr>
              <a:t>of all </a:t>
            </a: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results</a:t>
            </a:r>
          </a:p>
          <a:p>
            <a:pPr lvl="1">
              <a:lnSpc>
                <a:spcPct val="100000"/>
              </a:lnSpc>
              <a:spcBef>
                <a:spcPts val="1400"/>
              </a:spcBef>
              <a:buFontTx/>
              <a:buChar char="-"/>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Finalized Exploratory </a:t>
            </a:r>
            <a:r>
              <a:rPr lang="en-US" sz="1800" dirty="0">
                <a:solidFill>
                  <a:schemeClr val="accent3">
                    <a:lumMod val="25000"/>
                  </a:schemeClr>
                </a:solidFill>
                <a:latin typeface="Times New Roman" panose="02020603050405020304" pitchFamily="18" charset="0"/>
                <a:cs typeface="Times New Roman" panose="02020603050405020304" pitchFamily="18" charset="0"/>
              </a:rPr>
              <a:t>Data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Analysis</a:t>
            </a:r>
          </a:p>
          <a:p>
            <a:pPr lvl="1">
              <a:lnSpc>
                <a:spcPct val="100000"/>
              </a:lnSpc>
              <a:spcBef>
                <a:spcPts val="1400"/>
              </a:spcBef>
              <a:buFontTx/>
              <a:buChar char="-"/>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Visual analytics summarized with screenshots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lvl="1">
              <a:lnSpc>
                <a:spcPct val="100000"/>
              </a:lnSpc>
              <a:spcBef>
                <a:spcPts val="1400"/>
              </a:spcBef>
              <a:buFontTx/>
              <a:buChar char="-"/>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Data predictions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Calculate the total number of successful and failure mission outcomes</a:t>
            </a:r>
          </a:p>
          <a:p>
            <a:pPr>
              <a:lnSpc>
                <a:spcPct val="100000"/>
              </a:lnSpc>
              <a:spcBef>
                <a:spcPts val="1400"/>
              </a:spcBef>
            </a:pPr>
            <a:r>
              <a:rPr lang="en-US" sz="2200" dirty="0" smtClean="0">
                <a:solidFill>
                  <a:schemeClr val="accent3">
                    <a:lumMod val="25000"/>
                  </a:schemeClr>
                </a:solidFill>
              </a:rPr>
              <a:t>Number of outcomes as distinct (unique)</a:t>
            </a: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p:cNvPicPr>
            <a:picLocks noChangeAspect="1"/>
          </p:cNvPicPr>
          <p:nvPr/>
        </p:nvPicPr>
        <p:blipFill>
          <a:blip r:embed="rId3"/>
          <a:stretch>
            <a:fillRect/>
          </a:stretch>
        </p:blipFill>
        <p:spPr>
          <a:xfrm>
            <a:off x="2133756" y="4012711"/>
            <a:ext cx="6581016" cy="13884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07118" cy="3166100"/>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List the names of the booster which have carried the maximum payload </a:t>
            </a:r>
            <a:r>
              <a:rPr lang="en-US" sz="2200" dirty="0" smtClean="0">
                <a:solidFill>
                  <a:schemeClr val="accent3">
                    <a:lumMod val="25000"/>
                  </a:schemeClr>
                </a:solidFill>
              </a:rPr>
              <a:t>mass</a:t>
            </a: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5514975" y="1376596"/>
            <a:ext cx="1725274" cy="520410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408311" cy="151718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List the failed </a:t>
            </a:r>
            <a:r>
              <a:rPr lang="en-US" sz="2200" dirty="0" err="1">
                <a:solidFill>
                  <a:schemeClr val="accent3">
                    <a:lumMod val="25000"/>
                  </a:schemeClr>
                </a:solidFill>
              </a:rPr>
              <a:t>landing_outcomes</a:t>
            </a:r>
            <a:r>
              <a:rPr lang="en-US" sz="2200" dirty="0">
                <a:solidFill>
                  <a:schemeClr val="accent3">
                    <a:lumMod val="25000"/>
                  </a:schemeClr>
                </a:solidFill>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2049112" y="3983829"/>
            <a:ext cx="6850106" cy="14007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378331" cy="141225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p:cNvPicPr>
            <a:picLocks noChangeAspect="1"/>
          </p:cNvPicPr>
          <p:nvPr/>
        </p:nvPicPr>
        <p:blipFill>
          <a:blip r:embed="rId3"/>
          <a:stretch>
            <a:fillRect/>
          </a:stretch>
        </p:blipFill>
        <p:spPr>
          <a:xfrm>
            <a:off x="5782867" y="2902080"/>
            <a:ext cx="2931905" cy="35491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087698"/>
            <a:ext cx="9543223" cy="108553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endParaRPr>
          </a:p>
          <a:p>
            <a:pPr>
              <a:lnSpc>
                <a:spcPct val="100000"/>
              </a:lnSpc>
              <a:spcBef>
                <a:spcPts val="1400"/>
              </a:spcBef>
            </a:pPr>
            <a:r>
              <a:rPr lang="en-US" sz="2200" dirty="0" err="1" smtClean="0">
                <a:solidFill>
                  <a:schemeClr val="accent3">
                    <a:lumMod val="25000"/>
                  </a:schemeClr>
                </a:solidFill>
              </a:rPr>
              <a:t>SpaceX</a:t>
            </a:r>
            <a:r>
              <a:rPr lang="en-US" sz="2200" dirty="0" smtClean="0">
                <a:solidFill>
                  <a:schemeClr val="accent3">
                    <a:lumMod val="25000"/>
                  </a:schemeClr>
                </a:solidFill>
              </a:rPr>
              <a:t> launch sites on Eas</a:t>
            </a:r>
            <a:r>
              <a:rPr lang="en-US" sz="2200" dirty="0" smtClean="0">
                <a:solidFill>
                  <a:schemeClr val="accent3">
                    <a:lumMod val="25000"/>
                  </a:schemeClr>
                </a:solidFill>
              </a:rPr>
              <a:t>t and West coasts of USA</a:t>
            </a:r>
            <a:endParaRPr lang="en-US" sz="2200" dirty="0">
              <a:solidFill>
                <a:schemeClr val="accent3">
                  <a:lumMod val="25000"/>
                </a:schemeClr>
              </a:solidFill>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Global Map launch site location markers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1114660" y="2173233"/>
            <a:ext cx="9198573" cy="435573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0968"/>
            <a:ext cx="9745589" cy="92751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rPr>
              <a:t>One example of launch site outcomes. Green is success and red is failure.</a:t>
            </a: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Colored launch outcomes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3859520" y="1844727"/>
            <a:ext cx="4855252" cy="483727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5355" y="1315935"/>
            <a:ext cx="3622108" cy="4050544"/>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rPr>
              <a:t>Proximity to coastline point illustrated with blue line.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proximities</a:t>
            </a:r>
          </a:p>
        </p:txBody>
      </p:sp>
      <p:pic>
        <p:nvPicPr>
          <p:cNvPr id="2" name="Picture 1"/>
          <p:cNvPicPr>
            <a:picLocks noChangeAspect="1"/>
          </p:cNvPicPr>
          <p:nvPr/>
        </p:nvPicPr>
        <p:blipFill>
          <a:blip r:embed="rId3"/>
          <a:stretch>
            <a:fillRect/>
          </a:stretch>
        </p:blipFill>
        <p:spPr>
          <a:xfrm>
            <a:off x="4119094" y="1948721"/>
            <a:ext cx="7780479" cy="427767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8598842" cy="1112447"/>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rPr>
              <a:t>A pie chart explaining different success rates of launches from launch sites.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success rates</a:t>
            </a:r>
          </a:p>
        </p:txBody>
      </p:sp>
      <p:pic>
        <p:nvPicPr>
          <p:cNvPr id="2" name="Picture 1"/>
          <p:cNvPicPr>
            <a:picLocks noChangeAspect="1"/>
          </p:cNvPicPr>
          <p:nvPr/>
        </p:nvPicPr>
        <p:blipFill>
          <a:blip r:embed="rId3"/>
          <a:stretch>
            <a:fillRect/>
          </a:stretch>
        </p:blipFill>
        <p:spPr>
          <a:xfrm>
            <a:off x="5870757" y="3675088"/>
            <a:ext cx="4048125" cy="2895600"/>
          </a:xfrm>
          <a:prstGeom prst="rect">
            <a:avLst/>
          </a:prstGeom>
        </p:spPr>
      </p:pic>
      <p:pic>
        <p:nvPicPr>
          <p:cNvPr id="4" name="Picture 3"/>
          <p:cNvPicPr>
            <a:picLocks noChangeAspect="1"/>
          </p:cNvPicPr>
          <p:nvPr/>
        </p:nvPicPr>
        <p:blipFill>
          <a:blip r:embed="rId4"/>
          <a:stretch>
            <a:fillRect/>
          </a:stretch>
        </p:blipFill>
        <p:spPr>
          <a:xfrm>
            <a:off x="9845696" y="3675088"/>
            <a:ext cx="1485900" cy="10382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64892" y="1334125"/>
            <a:ext cx="11827239" cy="53664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Project background and </a:t>
            </a: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context</a:t>
            </a:r>
          </a:p>
          <a:p>
            <a:pPr lvl="1">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In this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project, we predicted whether or not </a:t>
            </a:r>
            <a:r>
              <a:rPr lang="en-US" sz="1800" dirty="0">
                <a:solidFill>
                  <a:schemeClr val="accent3">
                    <a:lumMod val="25000"/>
                  </a:schemeClr>
                </a:solidFill>
                <a:latin typeface="Times New Roman" panose="02020603050405020304" pitchFamily="18" charset="0"/>
                <a:cs typeface="Times New Roman" panose="02020603050405020304" pitchFamily="18" charset="0"/>
              </a:rPr>
              <a:t>the Falcon 9 first stage will land successfully.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SpaceX</a:t>
            </a:r>
            <a:r>
              <a:rPr lang="en-US" sz="1800" dirty="0">
                <a:solidFill>
                  <a:schemeClr val="accent3">
                    <a:lumMod val="25000"/>
                  </a:schemeClr>
                </a:solidFill>
                <a:latin typeface="Times New Roman" panose="02020603050405020304" pitchFamily="18" charset="0"/>
                <a:cs typeface="Times New Roman" panose="02020603050405020304" pitchFamily="18" charset="0"/>
              </a:rPr>
              <a:t> advertises Falcon 9 rocket launches on its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website </a:t>
            </a:r>
            <a:r>
              <a:rPr lang="en-US" sz="1800" dirty="0">
                <a:solidFill>
                  <a:schemeClr val="accent3">
                    <a:lumMod val="25000"/>
                  </a:schemeClr>
                </a:solidFill>
                <a:latin typeface="Times New Roman" panose="02020603050405020304" pitchFamily="18" charset="0"/>
                <a:cs typeface="Times New Roman" panose="02020603050405020304" pitchFamily="18" charset="0"/>
              </a:rPr>
              <a:t>with a cost of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$62 million, while other </a:t>
            </a:r>
            <a:r>
              <a:rPr lang="en-US" sz="1800" dirty="0">
                <a:solidFill>
                  <a:schemeClr val="accent3">
                    <a:lumMod val="25000"/>
                  </a:schemeClr>
                </a:solidFill>
                <a:latin typeface="Times New Roman" panose="02020603050405020304" pitchFamily="18" charset="0"/>
                <a:cs typeface="Times New Roman" panose="02020603050405020304" pitchFamily="18" charset="0"/>
              </a:rPr>
              <a:t>providers cost upward of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$165 million. </a:t>
            </a:r>
            <a:r>
              <a:rPr lang="en-US" sz="1800" dirty="0">
                <a:solidFill>
                  <a:schemeClr val="accent3">
                    <a:lumMod val="25000"/>
                  </a:schemeClr>
                </a:solidFill>
                <a:latin typeface="Times New Roman" panose="02020603050405020304" pitchFamily="18" charset="0"/>
                <a:cs typeface="Times New Roman" panose="02020603050405020304" pitchFamily="18" charset="0"/>
              </a:rPr>
              <a:t>M</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uch </a:t>
            </a:r>
            <a:r>
              <a:rPr lang="en-US" sz="1800" dirty="0">
                <a:solidFill>
                  <a:schemeClr val="accent3">
                    <a:lumMod val="25000"/>
                  </a:schemeClr>
                </a:solidFill>
                <a:latin typeface="Times New Roman" panose="02020603050405020304" pitchFamily="18" charset="0"/>
                <a:cs typeface="Times New Roman" panose="02020603050405020304" pitchFamily="18" charset="0"/>
              </a:rPr>
              <a:t>of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these </a:t>
            </a:r>
            <a:r>
              <a:rPr lang="en-US" sz="1800" dirty="0">
                <a:solidFill>
                  <a:schemeClr val="accent3">
                    <a:lumMod val="25000"/>
                  </a:schemeClr>
                </a:solidFill>
                <a:latin typeface="Times New Roman" panose="02020603050405020304" pitchFamily="18" charset="0"/>
                <a:cs typeface="Times New Roman" panose="02020603050405020304" pitchFamily="18" charset="0"/>
              </a:rPr>
              <a:t>savings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are due </a:t>
            </a:r>
            <a:r>
              <a:rPr lang="en-US" sz="1800" dirty="0" err="1" smtClean="0">
                <a:solidFill>
                  <a:schemeClr val="accent3">
                    <a:lumMod val="25000"/>
                  </a:schemeClr>
                </a:solidFill>
                <a:latin typeface="Times New Roman" panose="02020603050405020304" pitchFamily="18" charset="0"/>
                <a:cs typeface="Times New Roman" panose="02020603050405020304" pitchFamily="18" charset="0"/>
              </a:rPr>
              <a:t>SpaceX’s</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 ability to </a:t>
            </a:r>
            <a:r>
              <a:rPr lang="en-US" sz="1800" dirty="0">
                <a:solidFill>
                  <a:schemeClr val="accent3">
                    <a:lumMod val="25000"/>
                  </a:schemeClr>
                </a:solidFill>
                <a:latin typeface="Times New Roman" panose="02020603050405020304" pitchFamily="18" charset="0"/>
                <a:cs typeface="Times New Roman" panose="02020603050405020304" pitchFamily="18" charset="0"/>
              </a:rPr>
              <a:t>reuse the first stage.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Therefore, </a:t>
            </a:r>
            <a:r>
              <a:rPr lang="en-US" sz="1800" dirty="0">
                <a:solidFill>
                  <a:schemeClr val="accent3">
                    <a:lumMod val="25000"/>
                  </a:schemeClr>
                </a:solidFill>
                <a:latin typeface="Times New Roman" panose="02020603050405020304" pitchFamily="18" charset="0"/>
                <a:cs typeface="Times New Roman" panose="02020603050405020304" pitchFamily="18" charset="0"/>
              </a:rPr>
              <a:t>if we can determine if the first stage will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land successfully, </a:t>
            </a:r>
            <a:r>
              <a:rPr lang="en-US" sz="1800" dirty="0">
                <a:solidFill>
                  <a:schemeClr val="accent3">
                    <a:lumMod val="25000"/>
                  </a:schemeClr>
                </a:solidFill>
                <a:latin typeface="Times New Roman" panose="02020603050405020304" pitchFamily="18" charset="0"/>
                <a:cs typeface="Times New Roman" panose="02020603050405020304" pitchFamily="18" charset="0"/>
              </a:rPr>
              <a:t>we can determine the cost of a launch. This information can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then be </a:t>
            </a:r>
            <a:r>
              <a:rPr lang="en-US" sz="1800" dirty="0">
                <a:solidFill>
                  <a:schemeClr val="accent3">
                    <a:lumMod val="25000"/>
                  </a:schemeClr>
                </a:solidFill>
                <a:latin typeface="Times New Roman" panose="02020603050405020304" pitchFamily="18" charset="0"/>
                <a:cs typeface="Times New Roman" panose="02020603050405020304" pitchFamily="18" charset="0"/>
              </a:rPr>
              <a:t>used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as leverage if an alternative </a:t>
            </a:r>
            <a:r>
              <a:rPr lang="en-US" sz="1800" dirty="0">
                <a:solidFill>
                  <a:schemeClr val="accent3">
                    <a:lumMod val="25000"/>
                  </a:schemeClr>
                </a:solidFill>
                <a:latin typeface="Times New Roman" panose="02020603050405020304" pitchFamily="18" charset="0"/>
                <a:cs typeface="Times New Roman" panose="02020603050405020304" pitchFamily="18" charset="0"/>
              </a:rPr>
              <a:t>company wants to bid against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SpaceX</a:t>
            </a:r>
            <a:r>
              <a:rPr lang="en-US" sz="1800" dirty="0">
                <a:solidFill>
                  <a:schemeClr val="accent3">
                    <a:lumMod val="25000"/>
                  </a:schemeClr>
                </a:solidFill>
                <a:latin typeface="Times New Roman" panose="02020603050405020304" pitchFamily="18" charset="0"/>
                <a:cs typeface="Times New Roman" panose="02020603050405020304" pitchFamily="18" charset="0"/>
              </a:rPr>
              <a:t> for a rocket </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launch.</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Questions to answer:</a:t>
            </a:r>
          </a:p>
          <a:p>
            <a:pPr lvl="1">
              <a:spcBef>
                <a:spcPts val="1400"/>
              </a:spcBef>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How can we determine if the rocket’s first stage will land successfully?</a:t>
            </a:r>
          </a:p>
          <a:p>
            <a:pPr lvl="1">
              <a:spcBef>
                <a:spcPts val="1400"/>
              </a:spcBef>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What relevant data can be extracted to determine these insights, and how can this data be used and visualized?</a:t>
            </a:r>
          </a:p>
          <a:p>
            <a:pPr lvl="1">
              <a:spcBef>
                <a:spcPts val="1400"/>
              </a:spcBef>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Are there certain factors, such as location or payload mass, that are more determinant of the success or failure of the launch?</a:t>
            </a:r>
          </a:p>
          <a:p>
            <a:pPr lvl="1">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2056827"/>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rPr>
              <a:t>KSC LC-39A has a 76.9% successful launch rate, where 1 is success and 0 is failure.</a:t>
            </a:r>
            <a:endParaRPr lang="en-US" sz="2200" dirty="0">
              <a:solidFill>
                <a:schemeClr val="accent3">
                  <a:lumMod val="25000"/>
                </a:schemeClr>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KSC LC-39A Success Rate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280769" y="2969068"/>
            <a:ext cx="7710481" cy="317689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rPr>
              <a:t>Payloads with lower weight succeed more often than heavier payloads.</a:t>
            </a: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Weight vs Success Rate</a:t>
            </a:r>
          </a:p>
        </p:txBody>
      </p:sp>
      <p:pic>
        <p:nvPicPr>
          <p:cNvPr id="2" name="Picture 1"/>
          <p:cNvPicPr>
            <a:picLocks noChangeAspect="1"/>
          </p:cNvPicPr>
          <p:nvPr/>
        </p:nvPicPr>
        <p:blipFill>
          <a:blip r:embed="rId3"/>
          <a:stretch>
            <a:fillRect/>
          </a:stretch>
        </p:blipFill>
        <p:spPr>
          <a:xfrm>
            <a:off x="1096886" y="2680402"/>
            <a:ext cx="9760911" cy="30949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00384" y="1482507"/>
            <a:ext cx="3262344" cy="36291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rPr>
              <a:t>The </a:t>
            </a:r>
            <a:r>
              <a:rPr lang="en-US" sz="2200" dirty="0" err="1" smtClean="0">
                <a:solidFill>
                  <a:schemeClr val="accent3">
                    <a:lumMod val="25000"/>
                  </a:schemeClr>
                </a:solidFill>
              </a:rPr>
              <a:t>DecisionTreeClassifier</a:t>
            </a:r>
            <a:r>
              <a:rPr lang="en-US" sz="2200" dirty="0" smtClean="0">
                <a:solidFill>
                  <a:schemeClr val="accent3">
                    <a:lumMod val="25000"/>
                  </a:schemeClr>
                </a:solidFill>
              </a:rPr>
              <a:t> has the highest prediction score.</a:t>
            </a:r>
            <a:endParaRPr lang="en-US" sz="2200" dirty="0">
              <a:solidFill>
                <a:schemeClr val="accent3">
                  <a:lumMod val="25000"/>
                </a:schemeClr>
              </a:solidFill>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462728" y="1677756"/>
            <a:ext cx="8422676" cy="498206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26448" cy="366884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rPr>
              <a:t>The false positives of the Decision Tree Classifier confusion matrix are the largest category, meaning unsuccessful landings were marked as successful.</a:t>
            </a:r>
            <a:endParaRPr lang="en-US" sz="2200" dirty="0">
              <a:solidFill>
                <a:schemeClr val="accent3">
                  <a:lumMod val="25000"/>
                </a:schemeClr>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508991" y="2695461"/>
            <a:ext cx="5068237" cy="37317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3"/>
            <a:ext cx="10687961" cy="455215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rPr>
              <a:t>In conclusion, low weighted payloads perform better than heavier payloads overall. </a:t>
            </a:r>
            <a:endParaRPr lang="en-US" sz="2200" dirty="0">
              <a:solidFill>
                <a:schemeClr val="accent3">
                  <a:lumMod val="25000"/>
                </a:schemeClr>
              </a:solidFill>
            </a:endParaRPr>
          </a:p>
          <a:p>
            <a:pPr>
              <a:lnSpc>
                <a:spcPct val="100000"/>
              </a:lnSpc>
              <a:spcBef>
                <a:spcPts val="1400"/>
              </a:spcBef>
            </a:pPr>
            <a:r>
              <a:rPr lang="en-US" sz="2200" dirty="0" smtClean="0">
                <a:solidFill>
                  <a:schemeClr val="accent3">
                    <a:lumMod val="25000"/>
                  </a:schemeClr>
                </a:solidFill>
              </a:rPr>
              <a:t>Launch success rates are showing an increasing trend per year.</a:t>
            </a:r>
            <a:endParaRPr lang="en-US" sz="2200" dirty="0">
              <a:solidFill>
                <a:schemeClr val="accent3">
                  <a:lumMod val="25000"/>
                </a:schemeClr>
              </a:solidFill>
            </a:endParaRPr>
          </a:p>
          <a:p>
            <a:pPr>
              <a:lnSpc>
                <a:spcPct val="100000"/>
              </a:lnSpc>
              <a:spcBef>
                <a:spcPts val="1400"/>
              </a:spcBef>
            </a:pPr>
            <a:r>
              <a:rPr lang="en-US" sz="2200" dirty="0" smtClean="0">
                <a:solidFill>
                  <a:schemeClr val="accent3">
                    <a:lumMod val="25000"/>
                  </a:schemeClr>
                </a:solidFill>
              </a:rPr>
              <a:t>Orbits ES-L1, GEO, HEO, SSO and VLEO show the highest success rates. </a:t>
            </a:r>
            <a:endParaRPr lang="en-US" sz="2200" dirty="0">
              <a:solidFill>
                <a:schemeClr val="accent3">
                  <a:lumMod val="25000"/>
                </a:schemeClr>
              </a:solidFill>
            </a:endParaRPr>
          </a:p>
          <a:p>
            <a:pPr>
              <a:lnSpc>
                <a:spcPct val="100000"/>
              </a:lnSpc>
              <a:spcBef>
                <a:spcPts val="1400"/>
              </a:spcBef>
            </a:pPr>
            <a:r>
              <a:rPr lang="en-US" sz="2200" dirty="0" smtClean="0">
                <a:solidFill>
                  <a:schemeClr val="accent3">
                    <a:lumMod val="25000"/>
                  </a:schemeClr>
                </a:solidFill>
              </a:rPr>
              <a:t>KSC LC 39A was the most successful launch across all sites.</a:t>
            </a:r>
            <a:endParaRPr lang="en-US" sz="2200" dirty="0">
              <a:solidFill>
                <a:schemeClr val="accent3">
                  <a:lumMod val="25000"/>
                </a:schemeClr>
              </a:solidFill>
            </a:endParaRPr>
          </a:p>
          <a:p>
            <a:pPr>
              <a:lnSpc>
                <a:spcPct val="100000"/>
              </a:lnSpc>
              <a:spcBef>
                <a:spcPts val="1400"/>
              </a:spcBef>
            </a:pPr>
            <a:r>
              <a:rPr lang="en-US" sz="2200" dirty="0" smtClean="0">
                <a:solidFill>
                  <a:schemeClr val="accent3">
                    <a:lumMod val="25000"/>
                  </a:schemeClr>
                </a:solidFill>
              </a:rPr>
              <a:t>We can predict via Decision Tree Classifier that these launches will only get more successful with time.</a:t>
            </a:r>
            <a:endParaRPr lang="en-US" sz="2200"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Times New Roman" panose="02020603050405020304" pitchFamily="18" charset="0"/>
                <a:cs typeface="Times New Roman" panose="02020603050405020304" pitchFamily="18" charset="0"/>
              </a:rPr>
              <a:t>Executive Summary</a:t>
            </a: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Data collection methodology:</a:t>
            </a:r>
          </a:p>
          <a:p>
            <a:pPr lvl="1">
              <a:lnSpc>
                <a:spcPct val="120000"/>
              </a:lnSpc>
              <a:spcBef>
                <a:spcPts val="1400"/>
              </a:spcBef>
            </a:pPr>
            <a:r>
              <a:rPr lang="en-US" sz="7600" dirty="0" smtClean="0">
                <a:solidFill>
                  <a:schemeClr val="bg2">
                    <a:lumMod val="50000"/>
                  </a:schemeClr>
                </a:solidFill>
                <a:latin typeface="Times New Roman" panose="02020603050405020304" pitchFamily="18" charset="0"/>
                <a:cs typeface="Times New Roman" panose="02020603050405020304" pitchFamily="18" charset="0"/>
              </a:rPr>
              <a:t>Data was collected from </a:t>
            </a:r>
            <a:r>
              <a:rPr lang="en-US" sz="7600" dirty="0" err="1" smtClean="0">
                <a:solidFill>
                  <a:schemeClr val="bg2">
                    <a:lumMod val="50000"/>
                  </a:schemeClr>
                </a:solidFill>
                <a:latin typeface="Times New Roman" panose="02020603050405020304" pitchFamily="18" charset="0"/>
                <a:cs typeface="Times New Roman" panose="02020603050405020304" pitchFamily="18" charset="0"/>
              </a:rPr>
              <a:t>SpaceX’s</a:t>
            </a:r>
            <a:r>
              <a:rPr lang="en-US" sz="7600" dirty="0" smtClean="0">
                <a:solidFill>
                  <a:schemeClr val="bg2">
                    <a:lumMod val="50000"/>
                  </a:schemeClr>
                </a:solidFill>
                <a:latin typeface="Times New Roman" panose="02020603050405020304" pitchFamily="18" charset="0"/>
                <a:cs typeface="Times New Roman" panose="02020603050405020304" pitchFamily="18" charset="0"/>
              </a:rPr>
              <a:t> API and scraped from Wikipedia tables.</a:t>
            </a:r>
            <a:r>
              <a:rPr lang="en-US" sz="7600" dirty="0">
                <a:solidFill>
                  <a:schemeClr val="bg2">
                    <a:lumMod val="50000"/>
                  </a:schemeClr>
                </a:solidFill>
                <a:latin typeface="Times New Roman" panose="02020603050405020304" pitchFamily="18" charset="0"/>
                <a:cs typeface="Times New Roman" panose="02020603050405020304" pitchFamily="18" charset="0"/>
              </a:rPr>
              <a:t> </a:t>
            </a: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Perform data wrangling</a:t>
            </a:r>
          </a:p>
          <a:p>
            <a:pPr lvl="1">
              <a:lnSpc>
                <a:spcPct val="120000"/>
              </a:lnSpc>
              <a:spcBef>
                <a:spcPts val="1400"/>
              </a:spcBef>
            </a:pPr>
            <a:r>
              <a:rPr lang="en-US" sz="7600" dirty="0" smtClean="0">
                <a:solidFill>
                  <a:schemeClr val="bg2">
                    <a:lumMod val="50000"/>
                  </a:schemeClr>
                </a:solidFill>
                <a:latin typeface="Times New Roman" panose="02020603050405020304" pitchFamily="18" charset="0"/>
                <a:cs typeface="Times New Roman" panose="02020603050405020304" pitchFamily="18" charset="0"/>
              </a:rPr>
              <a:t>Methods such as “one-hot encoding” and training label determination from categories.</a:t>
            </a:r>
            <a:endParaRPr lang="en-US" sz="7600" dirty="0">
              <a:solidFill>
                <a:schemeClr val="bg2">
                  <a:lumMod val="50000"/>
                </a:schemeClr>
              </a:solidFill>
              <a:latin typeface="Times New Roman" panose="02020603050405020304" pitchFamily="18" charset="0"/>
              <a:cs typeface="Times New Roman" panose="02020603050405020304" pitchFamily="18" charset="0"/>
            </a:endParaRP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Perform exploratory data analysis (EDA) using visualization and SQL</a:t>
            </a: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Perform interactive visual analytics using Folium and </a:t>
            </a:r>
            <a:r>
              <a:rPr lang="en-US" sz="8800"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8800" dirty="0">
                <a:solidFill>
                  <a:schemeClr val="accent3">
                    <a:lumMod val="25000"/>
                  </a:schemeClr>
                </a:solidFill>
                <a:latin typeface="Times New Roman" panose="02020603050405020304" pitchFamily="18" charset="0"/>
                <a:cs typeface="Times New Roman" panose="02020603050405020304" pitchFamily="18" charset="0"/>
              </a:rPr>
              <a:t> Dash</a:t>
            </a:r>
          </a:p>
          <a:p>
            <a:pPr>
              <a:lnSpc>
                <a:spcPct val="120000"/>
              </a:lnSpc>
              <a:spcBef>
                <a:spcPts val="1400"/>
              </a:spcBef>
            </a:pPr>
            <a:r>
              <a:rPr lang="en-US" sz="8800" dirty="0">
                <a:solidFill>
                  <a:schemeClr val="accent3">
                    <a:lumMod val="25000"/>
                  </a:schemeClr>
                </a:solidFill>
                <a:latin typeface="Times New Roman" panose="02020603050405020304" pitchFamily="18" charset="0"/>
                <a:cs typeface="Times New Roman" panose="02020603050405020304" pitchFamily="18" charset="0"/>
              </a:rPr>
              <a:t>Perform predictive analysis using classification models</a:t>
            </a:r>
          </a:p>
          <a:p>
            <a:pPr lvl="1">
              <a:lnSpc>
                <a:spcPct val="120000"/>
              </a:lnSpc>
              <a:spcBef>
                <a:spcPts val="1400"/>
              </a:spcBef>
            </a:pPr>
            <a:r>
              <a:rPr lang="en-US" sz="7600" dirty="0">
                <a:solidFill>
                  <a:schemeClr val="bg2">
                    <a:lumMod val="50000"/>
                  </a:schemeClr>
                </a:solidFill>
                <a:latin typeface="Times New Roman" panose="02020603050405020304" pitchFamily="18" charset="0"/>
                <a:cs typeface="Times New Roman" panose="02020603050405020304" pitchFamily="18" charset="0"/>
              </a:rPr>
              <a:t>How to build, tune, evaluate classification models</a:t>
            </a:r>
          </a:p>
          <a:p>
            <a:pPr>
              <a:lnSpc>
                <a:spcPct val="120000"/>
              </a:lnSpc>
              <a:spcBef>
                <a:spcPts val="1400"/>
              </a:spcBef>
            </a:pPr>
            <a:endParaRPr lang="en-US" sz="8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Data was collected via the following methods:</a:t>
            </a:r>
          </a:p>
          <a:p>
            <a:pPr lvl="1">
              <a:lnSpc>
                <a:spcPct val="100000"/>
              </a:lnSpc>
              <a:spcBef>
                <a:spcPts val="1400"/>
              </a:spcBef>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API requests to </a:t>
            </a:r>
            <a:r>
              <a:rPr lang="en-US" sz="1800" dirty="0" err="1" smtClean="0">
                <a:solidFill>
                  <a:schemeClr val="accent3">
                    <a:lumMod val="25000"/>
                  </a:schemeClr>
                </a:solidFill>
                <a:latin typeface="Times New Roman" panose="02020603050405020304" pitchFamily="18" charset="0"/>
                <a:cs typeface="Times New Roman" panose="02020603050405020304" pitchFamily="18" charset="0"/>
              </a:rPr>
              <a:t>SpaceX’s</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 API</a:t>
            </a:r>
          </a:p>
          <a:p>
            <a:pPr lvl="1">
              <a:lnSpc>
                <a:spcPct val="100000"/>
              </a:lnSpc>
              <a:spcBef>
                <a:spcPts val="1400"/>
              </a:spcBef>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Web Scraping from Wikipedia tables regarding </a:t>
            </a:r>
            <a:r>
              <a:rPr lang="en-US" sz="1800" dirty="0" err="1" smtClean="0">
                <a:solidFill>
                  <a:schemeClr val="accent3">
                    <a:lumMod val="25000"/>
                  </a:schemeClr>
                </a:solidFill>
                <a:latin typeface="Times New Roman" panose="02020603050405020304" pitchFamily="18" charset="0"/>
                <a:cs typeface="Times New Roman" panose="02020603050405020304" pitchFamily="18" charset="0"/>
              </a:rPr>
              <a:t>SpaceX</a:t>
            </a: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 launches</a:t>
            </a:r>
          </a:p>
          <a:p>
            <a:pPr lvl="1">
              <a:lnSpc>
                <a:spcPct val="100000"/>
              </a:lnSpc>
              <a:spcBef>
                <a:spcPts val="1400"/>
              </a:spcBef>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Data cleaning (removing missing values &amp; replacing relevant values)</a:t>
            </a:r>
          </a:p>
          <a:p>
            <a:pPr lvl="1">
              <a:lnSpc>
                <a:spcPct val="100000"/>
              </a:lnSpc>
              <a:spcBef>
                <a:spcPts val="1400"/>
              </a:spcBef>
            </a:pPr>
            <a:r>
              <a:rPr lang="en-US" sz="1800" dirty="0" smtClean="0">
                <a:solidFill>
                  <a:schemeClr val="accent3">
                    <a:lumMod val="25000"/>
                  </a:schemeClr>
                </a:solidFill>
                <a:latin typeface="Times New Roman" panose="02020603050405020304" pitchFamily="18" charset="0"/>
                <a:cs typeface="Times New Roman" panose="02020603050405020304" pitchFamily="18" charset="0"/>
              </a:rPr>
              <a:t>Exploratory analysis with SQL from CSV files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6391" y="1485432"/>
            <a:ext cx="3066553" cy="2715094"/>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Times New Roman" panose="02020603050405020304" pitchFamily="18" charset="0"/>
                <a:cs typeface="Times New Roman" panose="02020603050405020304" pitchFamily="18" charset="0"/>
              </a:rPr>
              <a:t>https</a:t>
            </a:r>
            <a:r>
              <a:rPr lang="en-US" sz="2200" dirty="0">
                <a:solidFill>
                  <a:schemeClr val="accent3">
                    <a:lumMod val="25000"/>
                  </a:schemeClr>
                </a:solidFill>
                <a:latin typeface="Times New Roman" panose="02020603050405020304" pitchFamily="18" charset="0"/>
                <a:cs typeface="Times New Roman" panose="02020603050405020304" pitchFamily="18" charset="0"/>
              </a:rPr>
              <a:t>://github.com/puk82/IBM-Applied-Data-Science-Capstone-Project/blob/main/Week_1_Data_Collection_API_Lab.ipynb</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p:cNvPicPr>
            <a:picLocks noChangeAspect="1"/>
          </p:cNvPicPr>
          <p:nvPr/>
        </p:nvPicPr>
        <p:blipFill>
          <a:blip r:embed="rId3"/>
          <a:stretch>
            <a:fillRect/>
          </a:stretch>
        </p:blipFill>
        <p:spPr>
          <a:xfrm>
            <a:off x="3477661" y="1154390"/>
            <a:ext cx="5237111" cy="5703610"/>
          </a:xfrm>
          <a:prstGeom prst="rect">
            <a:avLst/>
          </a:prstGeom>
        </p:spPr>
      </p:pic>
      <p:pic>
        <p:nvPicPr>
          <p:cNvPr id="10" name="Picture 9"/>
          <p:cNvPicPr>
            <a:picLocks noChangeAspect="1"/>
          </p:cNvPicPr>
          <p:nvPr/>
        </p:nvPicPr>
        <p:blipFill>
          <a:blip r:embed="rId4"/>
          <a:stretch>
            <a:fillRect/>
          </a:stretch>
        </p:blipFill>
        <p:spPr>
          <a:xfrm>
            <a:off x="7724172" y="1485433"/>
            <a:ext cx="4490622" cy="3431342"/>
          </a:xfrm>
          <a:prstGeom prst="rect">
            <a:avLst/>
          </a:prstGeom>
        </p:spPr>
      </p:pic>
      <p:pic>
        <p:nvPicPr>
          <p:cNvPr id="11" name="Picture 10"/>
          <p:cNvPicPr>
            <a:picLocks noChangeAspect="1"/>
          </p:cNvPicPr>
          <p:nvPr/>
        </p:nvPicPr>
        <p:blipFill>
          <a:blip r:embed="rId5"/>
          <a:stretch>
            <a:fillRect/>
          </a:stretch>
        </p:blipFill>
        <p:spPr>
          <a:xfrm>
            <a:off x="5771702" y="5141626"/>
            <a:ext cx="6308705" cy="158539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232929"/>
            <a:ext cx="3932238" cy="1815396"/>
          </a:xfrm>
          <a:prstGeom prst="rect">
            <a:avLst/>
          </a:prstGeom>
        </p:spPr>
        <p:txBody>
          <a:bodyPr lIns="91440" tIns="45720" rIns="91440" bIns="45720" anchor="t">
            <a:noAutofit/>
          </a:bodyPr>
          <a:lstStyle/>
          <a:p>
            <a:pPr>
              <a:lnSpc>
                <a:spcPct val="100000"/>
              </a:lnSpc>
              <a:spcBef>
                <a:spcPts val="1400"/>
              </a:spcBef>
            </a:pPr>
            <a:r>
              <a:rPr lang="en-US" sz="1800" b="1" dirty="0">
                <a:solidFill>
                  <a:schemeClr val="accent3">
                    <a:lumMod val="25000"/>
                  </a:schemeClr>
                </a:solidFill>
                <a:latin typeface="Times New Roman" panose="02020603050405020304" pitchFamily="18" charset="0"/>
                <a:cs typeface="Times New Roman" panose="02020603050405020304" pitchFamily="18" charset="0"/>
              </a:rPr>
              <a:t>https://github.com/puk82/IBM-Applied-Data-Science-Capstone-Project/blob/main/Week_1_Web_Scraping_Lab.ipynb</a:t>
            </a:r>
            <a:endParaRPr lang="en-US" sz="1800" b="1"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stretch>
            <a:fillRect/>
          </a:stretch>
        </p:blipFill>
        <p:spPr>
          <a:xfrm>
            <a:off x="108370" y="2516865"/>
            <a:ext cx="3895333" cy="3149418"/>
          </a:xfrm>
          <a:prstGeom prst="rect">
            <a:avLst/>
          </a:prstGeom>
        </p:spPr>
      </p:pic>
      <p:pic>
        <p:nvPicPr>
          <p:cNvPr id="7" name="Picture 6"/>
          <p:cNvPicPr>
            <a:picLocks noChangeAspect="1"/>
          </p:cNvPicPr>
          <p:nvPr/>
        </p:nvPicPr>
        <p:blipFill>
          <a:blip r:embed="rId4"/>
          <a:stretch>
            <a:fillRect/>
          </a:stretch>
        </p:blipFill>
        <p:spPr>
          <a:xfrm>
            <a:off x="4131684" y="1424574"/>
            <a:ext cx="3248025" cy="2667000"/>
          </a:xfrm>
          <a:prstGeom prst="rect">
            <a:avLst/>
          </a:prstGeom>
        </p:spPr>
      </p:pic>
      <p:cxnSp>
        <p:nvCxnSpPr>
          <p:cNvPr id="9" name="Straight Arrow Connector 8"/>
          <p:cNvCxnSpPr/>
          <p:nvPr/>
        </p:nvCxnSpPr>
        <p:spPr>
          <a:xfrm flipV="1">
            <a:off x="3833210" y="2020680"/>
            <a:ext cx="259497" cy="3147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stretch>
            <a:fillRect/>
          </a:stretch>
        </p:blipFill>
        <p:spPr>
          <a:xfrm>
            <a:off x="3936251" y="3979840"/>
            <a:ext cx="7810500" cy="2800350"/>
          </a:xfrm>
          <a:prstGeom prst="rect">
            <a:avLst/>
          </a:prstGeom>
        </p:spPr>
      </p:pic>
      <p:cxnSp>
        <p:nvCxnSpPr>
          <p:cNvPr id="14" name="Straight Arrow Connector 13"/>
          <p:cNvCxnSpPr/>
          <p:nvPr/>
        </p:nvCxnSpPr>
        <p:spPr>
          <a:xfrm>
            <a:off x="6938065" y="3556247"/>
            <a:ext cx="0" cy="4235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a:stretch>
            <a:fillRect/>
          </a:stretch>
        </p:blipFill>
        <p:spPr>
          <a:xfrm>
            <a:off x="6700604" y="2121540"/>
            <a:ext cx="5656960" cy="687538"/>
          </a:xfrm>
          <a:prstGeom prst="rect">
            <a:avLst/>
          </a:prstGeom>
        </p:spPr>
      </p:pic>
      <p:cxnSp>
        <p:nvCxnSpPr>
          <p:cNvPr id="19" name="Straight Arrow Connector 18"/>
          <p:cNvCxnSpPr/>
          <p:nvPr/>
        </p:nvCxnSpPr>
        <p:spPr>
          <a:xfrm flipV="1">
            <a:off x="8919265" y="3097468"/>
            <a:ext cx="0" cy="7471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libri Light"/>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http://purl.org/dc/dcmitype/"/>
    <ds:schemaRef ds:uri="http://schemas.microsoft.com/office/infopath/2007/PartnerControls"/>
    <ds:schemaRef ds:uri="http://schemas.microsoft.com/office/2006/metadata/properties"/>
    <ds:schemaRef ds:uri="http://purl.org/dc/elements/1.1/"/>
    <ds:schemaRef ds:uri="http://www.w3.org/XML/1998/namespace"/>
    <ds:schemaRef ds:uri="http://schemas.openxmlformats.org/package/2006/metadata/core-properties"/>
    <ds:schemaRef ds:uri="f80a141d-92ca-4d3d-9308-f7e7b1d44ce8"/>
    <ds:schemaRef ds:uri="155be751-a274-42e8-93fb-f39d3b9bccc8"/>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1262</TotalTime>
  <Words>1369</Words>
  <Application>Microsoft Office PowerPoint</Application>
  <PresentationFormat>Widescreen</PresentationFormat>
  <Paragraphs>193</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SF Pro</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Jared Price</cp:lastModifiedBy>
  <cp:revision>225</cp:revision>
  <dcterms:created xsi:type="dcterms:W3CDTF">2021-04-29T18:58:34Z</dcterms:created>
  <dcterms:modified xsi:type="dcterms:W3CDTF">2024-03-29T14:03:41Z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